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3" r:id="rId6"/>
    <p:sldId id="258" r:id="rId7"/>
    <p:sldId id="260" r:id="rId8"/>
    <p:sldId id="263" r:id="rId9"/>
    <p:sldId id="286" r:id="rId10"/>
    <p:sldId id="264" r:id="rId11"/>
    <p:sldId id="266" r:id="rId12"/>
    <p:sldId id="257" r:id="rId13"/>
    <p:sldId id="259" r:id="rId14"/>
    <p:sldId id="262" r:id="rId15"/>
    <p:sldId id="267" r:id="rId16"/>
    <p:sldId id="271" r:id="rId17"/>
    <p:sldId id="272" r:id="rId18"/>
    <p:sldId id="268" r:id="rId19"/>
    <p:sldId id="287" r:id="rId20"/>
    <p:sldId id="288" r:id="rId21"/>
    <p:sldId id="289" r:id="rId22"/>
    <p:sldId id="274" r:id="rId23"/>
    <p:sldId id="275" r:id="rId24"/>
    <p:sldId id="276" r:id="rId25"/>
    <p:sldId id="277" r:id="rId26"/>
    <p:sldId id="280" r:id="rId27"/>
    <p:sldId id="281" r:id="rId28"/>
    <p:sldId id="278" r:id="rId29"/>
    <p:sldId id="279" r:id="rId30"/>
    <p:sldId id="282" r:id="rId31"/>
    <p:sldId id="283" r:id="rId32"/>
    <p:sldId id="284" r:id="rId33"/>
    <p:sldId id="285" r:id="rId34"/>
    <p:sldId id="26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D4FDF-108A-4B10-AE72-6D2983088A95}" v="51" dt="2025-09-02T10:23:18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4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9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55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8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355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4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2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573619"/>
            <a:ext cx="4184035" cy="4467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573619"/>
            <a:ext cx="4184034" cy="4467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584721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328031"/>
            <a:ext cx="4185623" cy="371333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605016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328031"/>
            <a:ext cx="4185617" cy="371333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2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0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8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4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E220-120E-4447-A9B5-2779DA36795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EA0A-36EE-452D-90D9-5E7D349A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8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637415"/>
            <a:ext cx="8596668" cy="440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8E220-120E-4447-A9B5-2779DA367955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XtremeGeo</a:t>
            </a:r>
            <a:r>
              <a:rPr lang="en-US" dirty="0"/>
              <a:t>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51EA0A-36EE-452D-90D9-5E7D349AF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0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361B-07B0-9E67-60D4-BC8F61D8B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PickX First Break Picker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79F5E-3863-489A-E072-7392DC6A2D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Matt Duiker</a:t>
            </a:r>
          </a:p>
          <a:p>
            <a:r>
              <a:rPr lang="en-US"/>
              <a:t>XtremeGeo </a:t>
            </a:r>
            <a:r>
              <a:rPr lang="en-US" dirty="0"/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2911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D62B-03CA-2B7F-39C9-D555967B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19EB4-1B93-48ED-6D21-F0D593807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PickX treats first break picking as an “image segmentation” problem – it divides the seismic gather into two regions, before and after the first arrival</a:t>
            </a:r>
          </a:p>
          <a:p>
            <a:r>
              <a:rPr lang="en-US" u="sng" dirty="0"/>
              <a:t>It does NOT try to directly predict picks! </a:t>
            </a:r>
            <a:r>
              <a:rPr lang="en-US" dirty="0"/>
              <a:t>This was the approach taken by the earlier attempt, DeepTrace</a:t>
            </a:r>
          </a:p>
          <a:p>
            <a:r>
              <a:rPr lang="en-US" dirty="0"/>
              <a:t>Thousands of articles about image segmentation, especially for medical imaging</a:t>
            </a:r>
          </a:p>
          <a:p>
            <a:r>
              <a:rPr lang="en-US" dirty="0"/>
              <a:t>Dozens of designs to choose from</a:t>
            </a:r>
          </a:p>
          <a:p>
            <a:r>
              <a:rPr lang="en-US" dirty="0"/>
              <a:t>Several different architectures were tested, including the basic U-Net design and several atrous approaches.</a:t>
            </a:r>
          </a:p>
          <a:p>
            <a:r>
              <a:rPr lang="en-US" dirty="0"/>
              <a:t>Experimentation showed that training data preparation is perhaps more important that the architecture, and so the basic U-Net design was selected for the first release of PickX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0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1D86-7CAD-0500-D064-68CCF043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1246-0149-A6BF-997D-A0C8444EE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new models is a relatively fast process, just a few hours on a GPU</a:t>
            </a:r>
          </a:p>
          <a:p>
            <a:r>
              <a:rPr lang="en-US" dirty="0"/>
              <a:t>The current release of PickX uses either Flatirons projects or Phoenix projects</a:t>
            </a:r>
          </a:p>
          <a:p>
            <a:r>
              <a:rPr lang="en-US" dirty="0"/>
              <a:t>Future releases will use third-party data “in-place” without the need to export SEGY data</a:t>
            </a:r>
          </a:p>
          <a:p>
            <a:r>
              <a:rPr lang="en-US" dirty="0"/>
              <a:t>The training data should have a moveout trends defined and a decent set of first break picks</a:t>
            </a:r>
          </a:p>
          <a:p>
            <a:r>
              <a:rPr lang="en-US" dirty="0"/>
              <a:t>The moveout trend does not need to be perfect – indeed a bit of “wobble” can help stabilize the training model.</a:t>
            </a:r>
          </a:p>
          <a:p>
            <a:r>
              <a:rPr lang="en-US" dirty="0"/>
              <a:t>The picks should be as good as possible.</a:t>
            </a:r>
          </a:p>
        </p:txBody>
      </p:sp>
    </p:spTree>
    <p:extLst>
      <p:ext uri="{BB962C8B-B14F-4D97-AF65-F5344CB8AC3E}">
        <p14:creationId xmlns:p14="http://schemas.microsoft.com/office/powerpoint/2010/main" val="257964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7020-11F2-FFB8-7C08-95010ADB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a new model</a:t>
            </a:r>
            <a:br>
              <a:rPr lang="en-US" dirty="0"/>
            </a:br>
            <a:r>
              <a:rPr lang="en-US" sz="1800" dirty="0"/>
              <a:t>Just the workflow, no details…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6311665-451B-5448-517C-6657DC0A7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45" y="1570008"/>
            <a:ext cx="2461595" cy="4433976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88BFD8A-F648-268E-5D2E-2CC4DCA70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11" y="2316192"/>
            <a:ext cx="4396400" cy="2705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D45AF2-5433-B29E-08B5-DC2EBF0403DC}"/>
              </a:ext>
            </a:extLst>
          </p:cNvPr>
          <p:cNvSpPr txBox="1"/>
          <p:nvPr/>
        </p:nvSpPr>
        <p:spPr>
          <a:xfrm>
            <a:off x="284672" y="2844224"/>
            <a:ext cx="21895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Launch Flatirons++ and</a:t>
            </a:r>
          </a:p>
          <a:p>
            <a:r>
              <a:rPr lang="en-US" sz="1400" dirty="0"/>
              <a:t>select one of the “Train”</a:t>
            </a:r>
          </a:p>
          <a:p>
            <a:r>
              <a:rPr lang="en-US" sz="1400" dirty="0"/>
              <a:t>options..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9A477-C8C6-5BFE-3053-66C466EA05CE}"/>
              </a:ext>
            </a:extLst>
          </p:cNvPr>
          <p:cNvSpPr txBox="1"/>
          <p:nvPr/>
        </p:nvSpPr>
        <p:spPr>
          <a:xfrm>
            <a:off x="5888968" y="1570008"/>
            <a:ext cx="537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Next, select any number or projects.</a:t>
            </a:r>
          </a:p>
          <a:p>
            <a:r>
              <a:rPr lang="en-US" dirty="0"/>
              <a:t>Usually, the projects will be from the same region</a:t>
            </a:r>
          </a:p>
        </p:txBody>
      </p:sp>
    </p:spTree>
    <p:extLst>
      <p:ext uri="{BB962C8B-B14F-4D97-AF65-F5344CB8AC3E}">
        <p14:creationId xmlns:p14="http://schemas.microsoft.com/office/powerpoint/2010/main" val="138172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8287-DA57-7A91-F496-C3FDB4AB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new model (not a tutorial)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7618D85-9556-D3C0-0805-C7A9F8607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1" y="2294626"/>
            <a:ext cx="4597881" cy="2829465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4DBAFF0-9267-6D00-3CB7-385BBD8B6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76" y="2294626"/>
            <a:ext cx="4119237" cy="2829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A62E83-431B-7B6F-A6D1-5451BCC959CA}"/>
              </a:ext>
            </a:extLst>
          </p:cNvPr>
          <p:cNvSpPr txBox="1"/>
          <p:nvPr/>
        </p:nvSpPr>
        <p:spPr>
          <a:xfrm>
            <a:off x="801241" y="1820174"/>
            <a:ext cx="205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Give the model a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A2EDF-6553-4079-68E1-D37D368825E0}"/>
              </a:ext>
            </a:extLst>
          </p:cNvPr>
          <p:cNvSpPr txBox="1"/>
          <p:nvPr/>
        </p:nvSpPr>
        <p:spPr>
          <a:xfrm>
            <a:off x="5765742" y="1820174"/>
            <a:ext cx="3477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Segmentation options, start time wobble</a:t>
            </a:r>
          </a:p>
        </p:txBody>
      </p:sp>
    </p:spTree>
    <p:extLst>
      <p:ext uri="{BB962C8B-B14F-4D97-AF65-F5344CB8AC3E}">
        <p14:creationId xmlns:p14="http://schemas.microsoft.com/office/powerpoint/2010/main" val="282962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DD65-992A-29E9-B038-A2F210BE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new model (not a tutorial)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83052CE-0D8A-1F18-E757-2A7942011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2" y="2181157"/>
            <a:ext cx="4580431" cy="3146255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D6C9B4-7465-612B-4A1D-60B218D63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74" y="2181157"/>
            <a:ext cx="4580432" cy="31462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AD00D8-A40A-2237-DA2F-5B7DC9E6DA9F}"/>
              </a:ext>
            </a:extLst>
          </p:cNvPr>
          <p:cNvSpPr txBox="1"/>
          <p:nvPr/>
        </p:nvSpPr>
        <p:spPr>
          <a:xfrm>
            <a:off x="405441" y="1811825"/>
            <a:ext cx="2970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Training rates, epochs, decimation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5E6244-1AAC-28FC-B289-52153FE8056E}"/>
              </a:ext>
            </a:extLst>
          </p:cNvPr>
          <p:cNvSpPr txBox="1"/>
          <p:nvPr/>
        </p:nvSpPr>
        <p:spPr>
          <a:xfrm>
            <a:off x="5552536" y="1811824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Noise contamination</a:t>
            </a:r>
          </a:p>
        </p:txBody>
      </p:sp>
    </p:spTree>
    <p:extLst>
      <p:ext uri="{BB962C8B-B14F-4D97-AF65-F5344CB8AC3E}">
        <p14:creationId xmlns:p14="http://schemas.microsoft.com/office/powerpoint/2010/main" val="256126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1332-42D6-9AA4-AA56-8032875C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process for a single gather</a:t>
            </a:r>
          </a:p>
        </p:txBody>
      </p:sp>
      <p:pic>
        <p:nvPicPr>
          <p:cNvPr id="9" name="Picture 8" descr="A screen shot of a graph&#10;&#10;AI-generated content may be incorrect.">
            <a:extLst>
              <a:ext uri="{FF2B5EF4-FFF2-40B4-BE49-F238E27FC236}">
                <a16:creationId xmlns:a16="http://schemas.microsoft.com/office/drawing/2014/main" id="{9B9C94BC-9FD8-B973-39C0-247F391EA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4" y="1871977"/>
            <a:ext cx="3715536" cy="3114046"/>
          </a:xfrm>
          <a:prstGeom prst="rect">
            <a:avLst/>
          </a:prstGeom>
        </p:spPr>
      </p:pic>
      <p:pic>
        <p:nvPicPr>
          <p:cNvPr id="11" name="Picture 10" descr="A screen shot of a graph&#10;&#10;AI-generated content may be incorrect.">
            <a:extLst>
              <a:ext uri="{FF2B5EF4-FFF2-40B4-BE49-F238E27FC236}">
                <a16:creationId xmlns:a16="http://schemas.microsoft.com/office/drawing/2014/main" id="{A74ADC68-43C1-A8A6-F0F3-C4A3D78E2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25" y="1871977"/>
            <a:ext cx="3715536" cy="31140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C6386B-64AD-1DE1-B3AE-E182AFC79322}"/>
              </a:ext>
            </a:extLst>
          </p:cNvPr>
          <p:cNvSpPr txBox="1"/>
          <p:nvPr/>
        </p:nvSpPr>
        <p:spPr>
          <a:xfrm>
            <a:off x="1150005" y="5028509"/>
            <a:ext cx="3831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Input gather with user picks.</a:t>
            </a:r>
          </a:p>
          <a:p>
            <a:r>
              <a:rPr lang="en-US" sz="1400" dirty="0"/>
              <a:t>Data from a notoriously difficult survey.</a:t>
            </a:r>
          </a:p>
          <a:p>
            <a:r>
              <a:rPr lang="en-US" sz="1400" dirty="0"/>
              <a:t>Client said it took about 3 months to pick</a:t>
            </a:r>
          </a:p>
          <a:p>
            <a:r>
              <a:rPr lang="en-US" sz="1400" dirty="0"/>
              <a:t>using a combination of auto and hand picking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294906-256F-5E87-245C-66636889F6A5}"/>
              </a:ext>
            </a:extLst>
          </p:cNvPr>
          <p:cNvSpPr txBox="1"/>
          <p:nvPr/>
        </p:nvSpPr>
        <p:spPr>
          <a:xfrm>
            <a:off x="2227852" y="1417674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gather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C1F60-18BF-0522-A829-50F9568F4C39}"/>
              </a:ext>
            </a:extLst>
          </p:cNvPr>
          <p:cNvSpPr txBox="1"/>
          <p:nvPr/>
        </p:nvSpPr>
        <p:spPr>
          <a:xfrm>
            <a:off x="7215425" y="1426345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Moveout + wobble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520368-6CC2-2110-96A4-DFDA0BBAB982}"/>
              </a:ext>
            </a:extLst>
          </p:cNvPr>
          <p:cNvSpPr txBox="1"/>
          <p:nvPr/>
        </p:nvSpPr>
        <p:spPr>
          <a:xfrm>
            <a:off x="6524725" y="5028509"/>
            <a:ext cx="42466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Apply moveout trend.</a:t>
            </a:r>
          </a:p>
          <a:p>
            <a:r>
              <a:rPr lang="en-US" sz="1400" dirty="0"/>
              <a:t>After applying moveout the training algorithm </a:t>
            </a:r>
          </a:p>
          <a:p>
            <a:r>
              <a:rPr lang="en-US" sz="1400" dirty="0"/>
              <a:t>will add some random “wobble” to the start times</a:t>
            </a:r>
          </a:p>
        </p:txBody>
      </p:sp>
    </p:spTree>
    <p:extLst>
      <p:ext uri="{BB962C8B-B14F-4D97-AF65-F5344CB8AC3E}">
        <p14:creationId xmlns:p14="http://schemas.microsoft.com/office/powerpoint/2010/main" val="2415096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D6C1-841C-C70D-4249-2E1755439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process – compute desired segmentation</a:t>
            </a:r>
          </a:p>
        </p:txBody>
      </p:sp>
      <p:pic>
        <p:nvPicPr>
          <p:cNvPr id="4" name="Picture 3" descr="A screen shot of a graph&#10;&#10;AI-generated content may be incorrect.">
            <a:extLst>
              <a:ext uri="{FF2B5EF4-FFF2-40B4-BE49-F238E27FC236}">
                <a16:creationId xmlns:a16="http://schemas.microsoft.com/office/drawing/2014/main" id="{3D85C51A-3B3D-B1FB-7E20-1389E849E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88" y="1871977"/>
            <a:ext cx="3715536" cy="3114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CDAEA6-4E9C-39BC-C55B-A8DBCB5C5CB2}"/>
              </a:ext>
            </a:extLst>
          </p:cNvPr>
          <p:cNvSpPr txBox="1"/>
          <p:nvPr/>
        </p:nvSpPr>
        <p:spPr>
          <a:xfrm>
            <a:off x="1702559" y="1492482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Moveout + wobble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A73F7B8-5E1C-9D58-09BA-0E51419DB2B4}"/>
              </a:ext>
            </a:extLst>
          </p:cNvPr>
          <p:cNvSpPr/>
          <p:nvPr/>
        </p:nvSpPr>
        <p:spPr>
          <a:xfrm>
            <a:off x="5071248" y="3372928"/>
            <a:ext cx="1052423" cy="301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368DA-9A86-18BB-8178-9D1EC972A8F2}"/>
              </a:ext>
            </a:extLst>
          </p:cNvPr>
          <p:cNvSpPr txBox="1"/>
          <p:nvPr/>
        </p:nvSpPr>
        <p:spPr>
          <a:xfrm>
            <a:off x="6302847" y="5043412"/>
            <a:ext cx="32880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input gather is “segmented” using</a:t>
            </a:r>
          </a:p>
          <a:p>
            <a:r>
              <a:rPr lang="en-US" sz="1400" dirty="0"/>
              <a:t>the first break picks. Note the smooth</a:t>
            </a:r>
          </a:p>
          <a:p>
            <a:r>
              <a:rPr lang="en-US" sz="1400" dirty="0"/>
              <a:t>transition of about 20 milliseconds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7E5EE-27FB-6725-A260-E9A3B91C49CD}"/>
              </a:ext>
            </a:extLst>
          </p:cNvPr>
          <p:cNvSpPr txBox="1"/>
          <p:nvPr/>
        </p:nvSpPr>
        <p:spPr>
          <a:xfrm>
            <a:off x="6963462" y="1471082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Computed segmentation</a:t>
            </a:r>
          </a:p>
        </p:txBody>
      </p:sp>
      <p:pic>
        <p:nvPicPr>
          <p:cNvPr id="9" name="Picture 8" descr="A screen shot of a graph&#10;&#10;AI-generated content may be incorrect.">
            <a:extLst>
              <a:ext uri="{FF2B5EF4-FFF2-40B4-BE49-F238E27FC236}">
                <a16:creationId xmlns:a16="http://schemas.microsoft.com/office/drawing/2014/main" id="{3D6E89D8-45A6-F5FE-BAEB-01115EEF4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95" y="1919280"/>
            <a:ext cx="3602656" cy="3019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89CF05-82D7-14DF-0728-7D564F5938B3}"/>
              </a:ext>
            </a:extLst>
          </p:cNvPr>
          <p:cNvSpPr txBox="1"/>
          <p:nvPr/>
        </p:nvSpPr>
        <p:spPr>
          <a:xfrm>
            <a:off x="6163022" y="5782076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This is the desired output of the U-NET!</a:t>
            </a:r>
          </a:p>
        </p:txBody>
      </p:sp>
    </p:spTree>
    <p:extLst>
      <p:ext uri="{BB962C8B-B14F-4D97-AF65-F5344CB8AC3E}">
        <p14:creationId xmlns:p14="http://schemas.microsoft.com/office/powerpoint/2010/main" val="2069265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F831-FCDC-836B-50F0-DACD7637B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process – compute predicted segmentation</a:t>
            </a:r>
          </a:p>
        </p:txBody>
      </p:sp>
      <p:pic>
        <p:nvPicPr>
          <p:cNvPr id="4" name="Picture 3" descr="A screen shot of a graph&#10;&#10;AI-generated content may be incorrect.">
            <a:extLst>
              <a:ext uri="{FF2B5EF4-FFF2-40B4-BE49-F238E27FC236}">
                <a16:creationId xmlns:a16="http://schemas.microsoft.com/office/drawing/2014/main" id="{0FC81BF8-B59F-6AC5-3E18-F26489671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2" y="1809988"/>
            <a:ext cx="3346968" cy="2805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6F857E-31E6-1763-74BE-811C82AFD882}"/>
              </a:ext>
            </a:extLst>
          </p:cNvPr>
          <p:cNvSpPr txBox="1"/>
          <p:nvPr/>
        </p:nvSpPr>
        <p:spPr>
          <a:xfrm>
            <a:off x="434476" y="1417674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Moveout + wobble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99F46-718E-9C50-2BC9-40B5BF692DD0}"/>
              </a:ext>
            </a:extLst>
          </p:cNvPr>
          <p:cNvSpPr txBox="1"/>
          <p:nvPr/>
        </p:nvSpPr>
        <p:spPr>
          <a:xfrm>
            <a:off x="4120248" y="1417674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noise to input gather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48F34-E794-CB15-CEE2-A34A9BF6BF9B}"/>
              </a:ext>
            </a:extLst>
          </p:cNvPr>
          <p:cNvSpPr txBox="1"/>
          <p:nvPr/>
        </p:nvSpPr>
        <p:spPr>
          <a:xfrm>
            <a:off x="4120248" y="4789401"/>
            <a:ext cx="3395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Add random and coherent noise to</a:t>
            </a:r>
          </a:p>
          <a:p>
            <a:r>
              <a:rPr lang="en-US" sz="1400" dirty="0"/>
              <a:t>the input before feeding it to the U-Net</a:t>
            </a:r>
          </a:p>
          <a:p>
            <a:endParaRPr lang="en-US" sz="1400" dirty="0"/>
          </a:p>
          <a:p>
            <a:r>
              <a:rPr lang="en-US" sz="1400" dirty="0"/>
              <a:t>Options are user controlled</a:t>
            </a:r>
          </a:p>
        </p:txBody>
      </p:sp>
      <p:pic>
        <p:nvPicPr>
          <p:cNvPr id="8" name="Picture 7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8E5E80BB-4FC7-FC7E-7BCC-E92F04DCD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32" y="1829491"/>
            <a:ext cx="3346968" cy="2805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A00FBF-3C18-EC4D-447C-831D929F91A6}"/>
              </a:ext>
            </a:extLst>
          </p:cNvPr>
          <p:cNvSpPr txBox="1"/>
          <p:nvPr/>
        </p:nvSpPr>
        <p:spPr>
          <a:xfrm>
            <a:off x="8354407" y="4789401"/>
            <a:ext cx="309732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This was generated by feeding the </a:t>
            </a:r>
          </a:p>
          <a:p>
            <a:r>
              <a:rPr lang="en-US" sz="1400" dirty="0"/>
              <a:t>noise-modified input gather </a:t>
            </a:r>
          </a:p>
          <a:p>
            <a:r>
              <a:rPr lang="en-US" sz="1400" dirty="0"/>
              <a:t>into the U-Net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0FA44-8AC5-AB2F-CC78-44C6568BE840}"/>
              </a:ext>
            </a:extLst>
          </p:cNvPr>
          <p:cNvSpPr txBox="1"/>
          <p:nvPr/>
        </p:nvSpPr>
        <p:spPr>
          <a:xfrm>
            <a:off x="8354407" y="1386897"/>
            <a:ext cx="264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 segmentation</a:t>
            </a: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12140D0-2844-897F-0599-0FF6B3390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56" y="1829491"/>
            <a:ext cx="3356801" cy="2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2DFA-0A55-70E1-ADE6-8B857AFB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process, back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96F5C-1363-D360-92EC-36483FA17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the error for this gather by subtracting the predicted segmentation from the computed segmentation</a:t>
            </a:r>
          </a:p>
          <a:p>
            <a:r>
              <a:rPr lang="en-US" dirty="0"/>
              <a:t>This error term is fed back into the LibTorch machinery</a:t>
            </a:r>
          </a:p>
          <a:p>
            <a:r>
              <a:rPr lang="en-US" dirty="0"/>
              <a:t>Skipping lots of details (batch size, learning rates, etc.)</a:t>
            </a:r>
          </a:p>
        </p:txBody>
      </p:sp>
    </p:spTree>
    <p:extLst>
      <p:ext uri="{BB962C8B-B14F-4D97-AF65-F5344CB8AC3E}">
        <p14:creationId xmlns:p14="http://schemas.microsoft.com/office/powerpoint/2010/main" val="905973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879B-6418-C275-9D46-2A4D9C28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19911-A2B2-27AD-7326-CE6DC76E8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PickX can be used with</a:t>
            </a:r>
          </a:p>
          <a:p>
            <a:pPr lvl="1"/>
            <a:r>
              <a:rPr lang="en-US" dirty="0"/>
              <a:t>Phoenix projects. It is fully integrated into the various picker windows</a:t>
            </a:r>
          </a:p>
          <a:p>
            <a:pPr lvl="1"/>
            <a:r>
              <a:rPr lang="en-US" dirty="0"/>
              <a:t>Flatirons projects. A stand-alone executable can be launched from Flatirons++</a:t>
            </a:r>
          </a:p>
          <a:p>
            <a:pPr lvl="1"/>
            <a:r>
              <a:rPr lang="en-US" dirty="0"/>
              <a:t>SEGY files. Any number of SEGY files may be picked simultaneously</a:t>
            </a:r>
          </a:p>
          <a:p>
            <a:pPr lvl="1"/>
            <a:r>
              <a:rPr lang="en-US" dirty="0"/>
              <a:t>Other third-party options soon – </a:t>
            </a:r>
            <a:r>
              <a:rPr lang="en-US" dirty="0" err="1"/>
              <a:t>Echos</a:t>
            </a:r>
            <a:r>
              <a:rPr lang="en-US" dirty="0"/>
              <a:t> getting close to complete</a:t>
            </a:r>
          </a:p>
        </p:txBody>
      </p:sp>
    </p:spTree>
    <p:extLst>
      <p:ext uri="{BB962C8B-B14F-4D97-AF65-F5344CB8AC3E}">
        <p14:creationId xmlns:p14="http://schemas.microsoft.com/office/powerpoint/2010/main" val="35163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DC20-E592-FCAA-406C-195C6904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2EA6-A756-DE21-A151-2C8A1D5D5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7042"/>
            <a:ext cx="8596668" cy="3531076"/>
          </a:xfrm>
        </p:spPr>
        <p:txBody>
          <a:bodyPr/>
          <a:lstStyle/>
          <a:p>
            <a:r>
              <a:rPr lang="en-US" dirty="0"/>
              <a:t>All Flatirons customers on an active lease or on maintenance are entitled to the use of Flatirons++</a:t>
            </a:r>
          </a:p>
          <a:p>
            <a:r>
              <a:rPr lang="en-US" dirty="0"/>
              <a:t>Flatirons++ includes Flatirons, Phoenix, and PickX</a:t>
            </a:r>
          </a:p>
        </p:txBody>
      </p:sp>
    </p:spTree>
    <p:extLst>
      <p:ext uri="{BB962C8B-B14F-4D97-AF65-F5344CB8AC3E}">
        <p14:creationId xmlns:p14="http://schemas.microsoft.com/office/powerpoint/2010/main" val="3649557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C6BA-9F0B-54F0-28F2-1E9B7C0F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with Phoenix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6CBB7D4-CE64-AE76-DD01-2341FF01A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417673"/>
            <a:ext cx="7544977" cy="434477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2D3454-F09C-A724-2EED-702790F4042C}"/>
              </a:ext>
            </a:extLst>
          </p:cNvPr>
          <p:cNvCxnSpPr/>
          <p:nvPr/>
        </p:nvCxnSpPr>
        <p:spPr>
          <a:xfrm flipH="1">
            <a:off x="8315864" y="2656936"/>
            <a:ext cx="12422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96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A206-9D84-ACED-1C9B-2806406F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Integration with Flatirons</a:t>
            </a:r>
            <a:br>
              <a:rPr lang="en-US" dirty="0"/>
            </a:br>
            <a:r>
              <a:rPr lang="en-US" sz="1800" dirty="0"/>
              <a:t>This application is launched from Flatirons++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92DF065-4E63-4222-B519-BD0D43038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92" y="1417674"/>
            <a:ext cx="6837635" cy="489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2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D98B-BF28-21AA-9C74-53DD7FAB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0CF68-BD20-3BEF-5440-7692EC166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Delaware Basin, West Texas</a:t>
            </a:r>
          </a:p>
          <a:p>
            <a:r>
              <a:rPr lang="en-US" dirty="0"/>
              <a:t>60 million traces</a:t>
            </a:r>
          </a:p>
          <a:p>
            <a:r>
              <a:rPr lang="en-US" dirty="0"/>
              <a:t>50 sq miles</a:t>
            </a:r>
          </a:p>
          <a:p>
            <a:r>
              <a:rPr lang="en-US" dirty="0"/>
              <a:t>Several vendors have processed this dataset</a:t>
            </a:r>
          </a:p>
          <a:p>
            <a:r>
              <a:rPr lang="en-US" dirty="0"/>
              <a:t>They report about 2 months to get decent picks</a:t>
            </a:r>
          </a:p>
          <a:p>
            <a:r>
              <a:rPr lang="en-US" dirty="0"/>
              <a:t>They used a combination of threshold auto picks, manual picks, and delay time stacking picks</a:t>
            </a:r>
          </a:p>
          <a:p>
            <a:r>
              <a:rPr lang="en-US" dirty="0"/>
              <a:t>PickX took 4 hours to pick on a fast desktop running on the CPU</a:t>
            </a:r>
          </a:p>
        </p:txBody>
      </p:sp>
    </p:spTree>
    <p:extLst>
      <p:ext uri="{BB962C8B-B14F-4D97-AF65-F5344CB8AC3E}">
        <p14:creationId xmlns:p14="http://schemas.microsoft.com/office/powerpoint/2010/main" val="1718970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960F-1FAA-405F-9BD2-112C32AD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Study, PickX results</a:t>
            </a:r>
            <a:br>
              <a:rPr lang="en-US" dirty="0"/>
            </a:br>
            <a:r>
              <a:rPr lang="en-US" dirty="0"/>
              <a:t>User picks are blue, PickX are red</a:t>
            </a:r>
          </a:p>
        </p:txBody>
      </p:sp>
      <p:pic>
        <p:nvPicPr>
          <p:cNvPr id="5" name="Picture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12F5FFF5-787D-46B1-E3B0-D3C0EDFA6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0" y="1909381"/>
            <a:ext cx="4986533" cy="4452111"/>
          </a:xfrm>
          <a:prstGeom prst="rect">
            <a:avLst/>
          </a:prstGeom>
        </p:spPr>
      </p:pic>
      <p:pic>
        <p:nvPicPr>
          <p:cNvPr id="7" name="Picture 6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7C1EBF5E-2D7F-316A-09D9-BDFE9F98F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53" y="1909380"/>
            <a:ext cx="4986532" cy="44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EC74-6E64-E6D6-831F-88C6D465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Study, PickX results</a:t>
            </a:r>
            <a:br>
              <a:rPr lang="en-US" dirty="0"/>
            </a:br>
            <a:r>
              <a:rPr lang="en-US" dirty="0"/>
              <a:t>User picks are blue, PickX are red</a:t>
            </a:r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B2F5890-674F-B67D-7CE7-AF09417D7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44" y="1705715"/>
            <a:ext cx="5442247" cy="48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36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AFD8D-AC38-B5BE-CFA5-A362CEE0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Study,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8D5C9-6CD6-714F-2F1C-1C7C03642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compare pick quality? Do the picks really make a difference?</a:t>
            </a:r>
          </a:p>
          <a:p>
            <a:r>
              <a:rPr lang="en-US" dirty="0"/>
              <a:t>The simplest way to compare is to perform a VNS tomographic inversion using both sets of picks and then compare pick error</a:t>
            </a:r>
          </a:p>
          <a:p>
            <a:r>
              <a:rPr lang="en-US" dirty="0"/>
              <a:t>Compare vertical travel times through the two models and look at a difference plot.</a:t>
            </a:r>
          </a:p>
          <a:p>
            <a:pPr lvl="1"/>
            <a:r>
              <a:rPr lang="en-US" dirty="0"/>
              <a:t>Interestingly, significant long wavelength variation, +/-5 </a:t>
            </a:r>
            <a:r>
              <a:rPr lang="en-US" dirty="0" err="1"/>
              <a:t>ms</a:t>
            </a:r>
            <a:r>
              <a:rPr lang="en-US" dirty="0"/>
              <a:t> across the survey</a:t>
            </a:r>
          </a:p>
          <a:p>
            <a:pPr lvl="1"/>
            <a:r>
              <a:rPr lang="en-US" dirty="0"/>
              <a:t>Smaller short wavelength variation</a:t>
            </a:r>
          </a:p>
          <a:p>
            <a:r>
              <a:rPr lang="en-US" dirty="0"/>
              <a:t>The client preferred the model generated with PickX picks</a:t>
            </a:r>
          </a:p>
        </p:txBody>
      </p:sp>
    </p:spTree>
    <p:extLst>
      <p:ext uri="{BB962C8B-B14F-4D97-AF65-F5344CB8AC3E}">
        <p14:creationId xmlns:p14="http://schemas.microsoft.com/office/powerpoint/2010/main" val="1869840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CCED-0967-CFDD-3D64-703D1BCA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Study, pick error histograms</a:t>
            </a:r>
            <a:br>
              <a:rPr lang="en-US" dirty="0"/>
            </a:br>
            <a:r>
              <a:rPr lang="en-US" dirty="0"/>
              <a:t>Generated by the VNS tomographic inversion</a:t>
            </a:r>
          </a:p>
        </p:txBody>
      </p:sp>
      <p:pic>
        <p:nvPicPr>
          <p:cNvPr id="5" name="Picture 4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FCB93C93-CC52-5A79-14FE-F0972AB81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" y="2659184"/>
            <a:ext cx="4848046" cy="3732990"/>
          </a:xfrm>
          <a:prstGeom prst="rect">
            <a:avLst/>
          </a:prstGeom>
        </p:spPr>
      </p:pic>
      <p:pic>
        <p:nvPicPr>
          <p:cNvPr id="7" name="Picture 6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4A576EF9-9992-DC2B-569D-2D3080CA0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60" y="2697342"/>
            <a:ext cx="4695646" cy="3694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0266B-9EF5-3759-EFA5-8243E2D6368A}"/>
              </a:ext>
            </a:extLst>
          </p:cNvPr>
          <p:cNvSpPr txBox="1"/>
          <p:nvPr/>
        </p:nvSpPr>
        <p:spPr>
          <a:xfrm>
            <a:off x="1302589" y="2289853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picks, error = 8.6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DF21A-D3E0-4707-161B-88A148A9BB50}"/>
              </a:ext>
            </a:extLst>
          </p:cNvPr>
          <p:cNvSpPr txBox="1"/>
          <p:nvPr/>
        </p:nvSpPr>
        <p:spPr>
          <a:xfrm>
            <a:off x="6527321" y="2361254"/>
            <a:ext cx="292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PickX picks, error = 5.9 </a:t>
            </a:r>
            <a:r>
              <a:rPr lang="en-US" dirty="0" err="1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58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815B-677A-4E85-9BDC-D48B5274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study, profile comparison</a:t>
            </a:r>
          </a:p>
        </p:txBody>
      </p:sp>
      <p:pic>
        <p:nvPicPr>
          <p:cNvPr id="5" name="Picture 4" descr="A screenshot of a heat wave&#10;&#10;AI-generated content may be incorrect.">
            <a:extLst>
              <a:ext uri="{FF2B5EF4-FFF2-40B4-BE49-F238E27FC236}">
                <a16:creationId xmlns:a16="http://schemas.microsoft.com/office/drawing/2014/main" id="{27699F6D-AE47-3DAA-418D-2E4D74AB8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7" y="1918803"/>
            <a:ext cx="8773064" cy="4292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49772-A044-C5EF-4465-31A0AAB5BF07}"/>
              </a:ext>
            </a:extLst>
          </p:cNvPr>
          <p:cNvSpPr txBox="1"/>
          <p:nvPr/>
        </p:nvSpPr>
        <p:spPr>
          <a:xfrm>
            <a:off x="4710022" y="1483572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miles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94729-782D-5F1F-F473-414780CE9F0D}"/>
              </a:ext>
            </a:extLst>
          </p:cNvPr>
          <p:cNvSpPr txBox="1"/>
          <p:nvPr/>
        </p:nvSpPr>
        <p:spPr>
          <a:xfrm>
            <a:off x="313901" y="2792872"/>
            <a:ext cx="72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21407-5466-9194-FB1B-0616D3AEB34D}"/>
              </a:ext>
            </a:extLst>
          </p:cNvPr>
          <p:cNvSpPr txBox="1"/>
          <p:nvPr/>
        </p:nvSpPr>
        <p:spPr>
          <a:xfrm>
            <a:off x="297635" y="406512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138363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3B31-EF7C-4B75-5E05-81F0D18C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rate and known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F77F3-FCB8-CA91-1D1B-D7F6DED40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PickX has been successful on about 90% of the surveys that we are aware of</a:t>
            </a:r>
          </a:p>
          <a:p>
            <a:r>
              <a:rPr lang="en-US" dirty="0"/>
              <a:t>The handful of failures were usually solved by training a new model on more appropriate data</a:t>
            </a:r>
          </a:p>
          <a:p>
            <a:r>
              <a:rPr lang="en-US" dirty="0"/>
              <a:t>A couple of failures occurred due to wildly inaccurate moveout trend curves</a:t>
            </a:r>
          </a:p>
          <a:p>
            <a:r>
              <a:rPr lang="en-US" dirty="0"/>
              <a:t>Shingling is an unresolved problem (next slides)</a:t>
            </a:r>
          </a:p>
        </p:txBody>
      </p:sp>
    </p:spTree>
    <p:extLst>
      <p:ext uri="{BB962C8B-B14F-4D97-AF65-F5344CB8AC3E}">
        <p14:creationId xmlns:p14="http://schemas.microsoft.com/office/powerpoint/2010/main" val="2785479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9398-B8E0-FEDB-CEEE-196DDED6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Shingling</a:t>
            </a:r>
            <a:br>
              <a:rPr lang="en-US" dirty="0"/>
            </a:br>
            <a:r>
              <a:rPr lang="en-US" sz="1800" dirty="0"/>
              <a:t>User picks are blue, PickX are red</a:t>
            </a:r>
          </a:p>
        </p:txBody>
      </p:sp>
      <p:pic>
        <p:nvPicPr>
          <p:cNvPr id="5" name="Picture 4" descr="A screen shot of a graph&#10;&#10;AI-generated content may be incorrect.">
            <a:extLst>
              <a:ext uri="{FF2B5EF4-FFF2-40B4-BE49-F238E27FC236}">
                <a16:creationId xmlns:a16="http://schemas.microsoft.com/office/drawing/2014/main" id="{19B8D321-F254-1FA9-E08B-008E13B0C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" y="1706329"/>
            <a:ext cx="6709895" cy="5005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F9882-EAC0-36C9-40DB-20D1D0963863}"/>
              </a:ext>
            </a:extLst>
          </p:cNvPr>
          <p:cNvSpPr txBox="1"/>
          <p:nvPr/>
        </p:nvSpPr>
        <p:spPr>
          <a:xfrm>
            <a:off x="7519355" y="4088069"/>
            <a:ext cx="3887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 typical example of how</a:t>
            </a:r>
          </a:p>
          <a:p>
            <a:r>
              <a:rPr lang="en-US" dirty="0"/>
              <a:t>PickX handles shingling</a:t>
            </a:r>
          </a:p>
          <a:p>
            <a:endParaRPr lang="en-US" dirty="0"/>
          </a:p>
          <a:p>
            <a:r>
              <a:rPr lang="en-US" dirty="0"/>
              <a:t>It isn’t clear what else it should do?</a:t>
            </a:r>
          </a:p>
        </p:txBody>
      </p:sp>
    </p:spTree>
    <p:extLst>
      <p:ext uri="{BB962C8B-B14F-4D97-AF65-F5344CB8AC3E}">
        <p14:creationId xmlns:p14="http://schemas.microsoft.com/office/powerpoint/2010/main" val="154768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A759-56FC-02F2-6637-EE9C1BED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6AB09-8038-6A3F-981F-045EA04B8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Integration</a:t>
            </a:r>
          </a:p>
          <a:p>
            <a:r>
              <a:rPr lang="en-US" dirty="0"/>
              <a:t>Case study</a:t>
            </a:r>
          </a:p>
          <a:p>
            <a:r>
              <a:rPr lang="en-US" dirty="0"/>
              <a:t>Success rate and known issues</a:t>
            </a:r>
          </a:p>
        </p:txBody>
      </p:sp>
    </p:spTree>
    <p:extLst>
      <p:ext uri="{BB962C8B-B14F-4D97-AF65-F5344CB8AC3E}">
        <p14:creationId xmlns:p14="http://schemas.microsoft.com/office/powerpoint/2010/main" val="3759523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5855-E450-9F1F-FAF1-DC30A2AF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Shingling</a:t>
            </a:r>
            <a:br>
              <a:rPr lang="en-US" dirty="0"/>
            </a:br>
            <a:r>
              <a:rPr lang="en-US" sz="1800" dirty="0"/>
              <a:t>User picks are blue, PickX are red</a:t>
            </a:r>
          </a:p>
        </p:txBody>
      </p:sp>
      <p:pic>
        <p:nvPicPr>
          <p:cNvPr id="5" name="Picture 4" descr="A screen shot of a graph&#10;&#10;AI-generated content may be incorrect.">
            <a:extLst>
              <a:ext uri="{FF2B5EF4-FFF2-40B4-BE49-F238E27FC236}">
                <a16:creationId xmlns:a16="http://schemas.microsoft.com/office/drawing/2014/main" id="{7222E509-4CFC-2D43-D48F-DCCAEA168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39" y="1525804"/>
            <a:ext cx="6975044" cy="520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0A7A8-825C-12E5-BE58-3429838D6015}"/>
              </a:ext>
            </a:extLst>
          </p:cNvPr>
          <p:cNvSpPr txBox="1"/>
          <p:nvPr/>
        </p:nvSpPr>
        <p:spPr>
          <a:xfrm>
            <a:off x="8842075" y="34290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Undertrained model</a:t>
            </a:r>
          </a:p>
          <a:p>
            <a:r>
              <a:rPr lang="en-US" dirty="0"/>
              <a:t>artifact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575191-2816-C128-1019-B4F211BE850D}"/>
              </a:ext>
            </a:extLst>
          </p:cNvPr>
          <p:cNvCxnSpPr/>
          <p:nvPr/>
        </p:nvCxnSpPr>
        <p:spPr>
          <a:xfrm flipH="1">
            <a:off x="5615796" y="3674853"/>
            <a:ext cx="2972387" cy="646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166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49DF-48C9-B940-22D4-9FC0FCE3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3F29-1C9C-B043-27E1-AF5F6FCAB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Investigate additional designs beyond U-Net, such as </a:t>
            </a:r>
            <a:r>
              <a:rPr lang="en-US" dirty="0" err="1"/>
              <a:t>HRNet</a:t>
            </a:r>
            <a:r>
              <a:rPr lang="en-US" dirty="0"/>
              <a:t> and </a:t>
            </a:r>
            <a:r>
              <a:rPr lang="en-US" dirty="0" err="1"/>
              <a:t>DeepLab</a:t>
            </a:r>
            <a:endParaRPr lang="en-US" dirty="0"/>
          </a:p>
          <a:p>
            <a:r>
              <a:rPr lang="en-US" dirty="0"/>
              <a:t>Investigate training data preparation methods to help with shingling (??)</a:t>
            </a:r>
          </a:p>
          <a:p>
            <a:r>
              <a:rPr lang="en-US" dirty="0"/>
              <a:t>PickX runs on a cluster now, but only in CPU mode. Enable running on GPUs on a cluster</a:t>
            </a:r>
          </a:p>
        </p:txBody>
      </p:sp>
    </p:spTree>
    <p:extLst>
      <p:ext uri="{BB962C8B-B14F-4D97-AF65-F5344CB8AC3E}">
        <p14:creationId xmlns:p14="http://schemas.microsoft.com/office/powerpoint/2010/main" val="275119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8A156E-892D-F145-098A-B6773C691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1" y="1383484"/>
            <a:ext cx="2919846" cy="2447166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322F705-3FE5-B27A-41DC-C76EEE7A1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86" y="1383484"/>
            <a:ext cx="2919846" cy="2447166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D5F1188-D35C-9863-B750-1278B05DF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00" y="4309815"/>
            <a:ext cx="2919846" cy="2447166"/>
          </a:xfrm>
          <a:prstGeom prst="rect">
            <a:avLst/>
          </a:prstGeom>
        </p:spPr>
      </p:pic>
      <p:pic>
        <p:nvPicPr>
          <p:cNvPr id="10" name="Picture 9" descr="A screen shot of a graph&#10;&#10;AI-generated content may be incorrect.">
            <a:extLst>
              <a:ext uri="{FF2B5EF4-FFF2-40B4-BE49-F238E27FC236}">
                <a16:creationId xmlns:a16="http://schemas.microsoft.com/office/drawing/2014/main" id="{8FD4D24E-C0BA-53D7-02E9-C2BBA648E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65" y="4309815"/>
            <a:ext cx="2919846" cy="2447166"/>
          </a:xfrm>
          <a:prstGeom prst="rect">
            <a:avLst/>
          </a:prstGeom>
        </p:spPr>
      </p:pic>
      <p:pic>
        <p:nvPicPr>
          <p:cNvPr id="12" name="Picture 11" descr="A screen shot of a graph&#10;&#10;AI-generated content may be incorrect.">
            <a:extLst>
              <a:ext uri="{FF2B5EF4-FFF2-40B4-BE49-F238E27FC236}">
                <a16:creationId xmlns:a16="http://schemas.microsoft.com/office/drawing/2014/main" id="{31962D1C-EFC8-C345-E1BF-EE0F7C0A9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31" y="1383484"/>
            <a:ext cx="2827644" cy="24471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D606DC-6CC3-0823-A469-9A02EAAD7B38}"/>
              </a:ext>
            </a:extLst>
          </p:cNvPr>
          <p:cNvSpPr txBox="1"/>
          <p:nvPr/>
        </p:nvSpPr>
        <p:spPr>
          <a:xfrm>
            <a:off x="482340" y="1014152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 – input gather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F1D31-A457-8819-5AC2-8B8AA042456A}"/>
              </a:ext>
            </a:extLst>
          </p:cNvPr>
          <p:cNvSpPr txBox="1"/>
          <p:nvPr/>
        </p:nvSpPr>
        <p:spPr>
          <a:xfrm>
            <a:off x="3830615" y="1014152"/>
            <a:ext cx="258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 – Apply moveout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98B6F7-1628-A699-FB6A-D762E59DEBCC}"/>
              </a:ext>
            </a:extLst>
          </p:cNvPr>
          <p:cNvSpPr txBox="1"/>
          <p:nvPr/>
        </p:nvSpPr>
        <p:spPr>
          <a:xfrm>
            <a:off x="6946066" y="1014152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 – U-Net segmentation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B96291-2584-5D18-83D4-E9EDD02ACACA}"/>
              </a:ext>
            </a:extLst>
          </p:cNvPr>
          <p:cNvSpPr txBox="1"/>
          <p:nvPr/>
        </p:nvSpPr>
        <p:spPr>
          <a:xfrm>
            <a:off x="1962380" y="3940483"/>
            <a:ext cx="329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4 – segmentation applied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55AD69-6372-453E-173D-CBCDC601951B}"/>
              </a:ext>
            </a:extLst>
          </p:cNvPr>
          <p:cNvSpPr txBox="1"/>
          <p:nvPr/>
        </p:nvSpPr>
        <p:spPr>
          <a:xfrm>
            <a:off x="5848565" y="3940483"/>
            <a:ext cx="29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5 – final “onset” picks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5F06803-EE51-2BF2-394F-2C9F579D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29" y="209935"/>
            <a:ext cx="8596668" cy="545421"/>
          </a:xfrm>
        </p:spPr>
        <p:txBody>
          <a:bodyPr>
            <a:normAutofit/>
          </a:bodyPr>
          <a:lstStyle/>
          <a:p>
            <a:r>
              <a:rPr lang="en-US" dirty="0"/>
              <a:t>First let’s answer the question, How does PickX create picks?</a:t>
            </a:r>
          </a:p>
        </p:txBody>
      </p:sp>
    </p:spTree>
    <p:extLst>
      <p:ext uri="{BB962C8B-B14F-4D97-AF65-F5344CB8AC3E}">
        <p14:creationId xmlns:p14="http://schemas.microsoft.com/office/powerpoint/2010/main" val="277926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DFAB-68E7-8A58-AFCC-BEA8D785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3408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Example, South America</a:t>
            </a:r>
            <a:br>
              <a:rPr lang="en-US" sz="1600" dirty="0"/>
            </a:br>
            <a:r>
              <a:rPr lang="en-US" sz="1600" dirty="0"/>
              <a:t>PickX model trained on Permian Basin Data!!!</a:t>
            </a:r>
          </a:p>
        </p:txBody>
      </p:sp>
      <p:pic>
        <p:nvPicPr>
          <p:cNvPr id="5" name="Content Placeholder 4" descr="A screen shot of a graph&#10;&#10;AI-generated content may be incorrect.">
            <a:extLst>
              <a:ext uri="{FF2B5EF4-FFF2-40B4-BE49-F238E27FC236}">
                <a16:creationId xmlns:a16="http://schemas.microsoft.com/office/drawing/2014/main" id="{18D490C0-7E9A-975E-50D6-7D3D707D9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63" y="2059407"/>
            <a:ext cx="8596668" cy="44053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FDC86D-17E1-D279-E0A1-1306493A4E2E}"/>
              </a:ext>
            </a:extLst>
          </p:cNvPr>
          <p:cNvSpPr txBox="1"/>
          <p:nvPr/>
        </p:nvSpPr>
        <p:spPr>
          <a:xfrm>
            <a:off x="1000664" y="1597741"/>
            <a:ext cx="2188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800m elevation variation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FE815-75EB-D1DF-A24D-766B8A0D342F}"/>
              </a:ext>
            </a:extLst>
          </p:cNvPr>
          <p:cNvSpPr txBox="1"/>
          <p:nvPr/>
        </p:nvSpPr>
        <p:spPr>
          <a:xfrm>
            <a:off x="5458997" y="1597741"/>
            <a:ext cx="3241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Picks through low signal/noise regions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7991E3-A84E-5F8D-61EB-A3CE5BF534CF}"/>
              </a:ext>
            </a:extLst>
          </p:cNvPr>
          <p:cNvCxnSpPr/>
          <p:nvPr/>
        </p:nvCxnSpPr>
        <p:spPr>
          <a:xfrm>
            <a:off x="2570671" y="1963479"/>
            <a:ext cx="517585" cy="529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6122DB-8E97-D249-BBC6-F54DC5466B52}"/>
              </a:ext>
            </a:extLst>
          </p:cNvPr>
          <p:cNvCxnSpPr>
            <a:cxnSpLocks/>
          </p:cNvCxnSpPr>
          <p:nvPr/>
        </p:nvCxnSpPr>
        <p:spPr>
          <a:xfrm>
            <a:off x="7182927" y="1963479"/>
            <a:ext cx="0" cy="218305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36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7956-A9E3-961B-843D-9452F3DA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20DDF871-B7D9-9828-95A8-F94B18817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5" y="1745478"/>
            <a:ext cx="4988022" cy="3137073"/>
          </a:xfrm>
          <a:prstGeom prst="rect">
            <a:avLst/>
          </a:prstGeom>
        </p:spPr>
      </p:pic>
      <p:pic>
        <p:nvPicPr>
          <p:cNvPr id="7" name="Picture 6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F1683385-A577-F511-B8EE-8E1F4B939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17" y="1745478"/>
            <a:ext cx="4988020" cy="3137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9BA9C3-4A0A-4252-8CA6-2EABB113D283}"/>
              </a:ext>
            </a:extLst>
          </p:cNvPr>
          <p:cNvSpPr txBox="1"/>
          <p:nvPr/>
        </p:nvSpPr>
        <p:spPr>
          <a:xfrm>
            <a:off x="6564702" y="4882550"/>
            <a:ext cx="332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gather with AGC applied</a:t>
            </a:r>
          </a:p>
        </p:txBody>
      </p:sp>
    </p:spTree>
    <p:extLst>
      <p:ext uri="{BB962C8B-B14F-4D97-AF65-F5344CB8AC3E}">
        <p14:creationId xmlns:p14="http://schemas.microsoft.com/office/powerpoint/2010/main" val="16426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E277-A47C-D8FC-F896-511533EC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South America</a:t>
            </a:r>
          </a:p>
        </p:txBody>
      </p:sp>
      <p:pic>
        <p:nvPicPr>
          <p:cNvPr id="5" name="Content Placeholder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5C9E0C4F-F5B2-18E3-7454-CA7612371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58" y="1981110"/>
            <a:ext cx="8596668" cy="4405312"/>
          </a:xfrm>
        </p:spPr>
      </p:pic>
    </p:spTree>
    <p:extLst>
      <p:ext uri="{BB962C8B-B14F-4D97-AF65-F5344CB8AC3E}">
        <p14:creationId xmlns:p14="http://schemas.microsoft.com/office/powerpoint/2010/main" val="214162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EDF3-CB8B-3153-74D5-05B79C58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Delaware basin</a:t>
            </a:r>
          </a:p>
        </p:txBody>
      </p:sp>
      <p:pic>
        <p:nvPicPr>
          <p:cNvPr id="5" name="Content Placeholder 4" descr="A screen shot of a graph&#10;&#10;AI-generated content may be incorrect.">
            <a:extLst>
              <a:ext uri="{FF2B5EF4-FFF2-40B4-BE49-F238E27FC236}">
                <a16:creationId xmlns:a16="http://schemas.microsoft.com/office/drawing/2014/main" id="{F1959190-3647-7D0C-1E1E-609070F25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4" y="1552492"/>
            <a:ext cx="8596668" cy="4405312"/>
          </a:xfrm>
        </p:spPr>
      </p:pic>
    </p:spTree>
    <p:extLst>
      <p:ext uri="{BB962C8B-B14F-4D97-AF65-F5344CB8AC3E}">
        <p14:creationId xmlns:p14="http://schemas.microsoft.com/office/powerpoint/2010/main" val="410921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B097-F34A-BDAD-D137-0E8BC97F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3DCFC-1CE0-BF83-24A2-2F9B63400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Python!!! (We finally abandoned a Python AI project after years of work)</a:t>
            </a:r>
          </a:p>
          <a:p>
            <a:r>
              <a:rPr lang="en-US" dirty="0"/>
              <a:t>C++ code is simpler, cleaner, faster to develop (a somewhat controversial opinion)</a:t>
            </a:r>
          </a:p>
          <a:p>
            <a:r>
              <a:rPr lang="en-US" dirty="0"/>
              <a:t>The use of C++ enables easy integration with other XtremeGeo code</a:t>
            </a:r>
          </a:p>
          <a:p>
            <a:r>
              <a:rPr lang="en-US" dirty="0"/>
              <a:t>Should simplify connection to third-party data</a:t>
            </a:r>
          </a:p>
          <a:p>
            <a:r>
              <a:rPr lang="en-US" dirty="0"/>
              <a:t>PickX built using LibTorch, which is the basis of PyTorch</a:t>
            </a:r>
          </a:p>
          <a:p>
            <a:r>
              <a:rPr lang="en-US" dirty="0"/>
              <a:t>Our earlier attempt at AI first break picking, DeepTrace (discontinued), used Python and TensorFlow.</a:t>
            </a:r>
          </a:p>
        </p:txBody>
      </p:sp>
    </p:spTree>
    <p:extLst>
      <p:ext uri="{BB962C8B-B14F-4D97-AF65-F5344CB8AC3E}">
        <p14:creationId xmlns:p14="http://schemas.microsoft.com/office/powerpoint/2010/main" val="29203885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5F2EFA-556F-423F-864D-6D284F9244C7}" vid="{B96D1C5C-44D1-45DC-B70C-4695227709A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AF6D0695DEE247A0782FB4B742A3A2" ma:contentTypeVersion="13" ma:contentTypeDescription="Create a new document." ma:contentTypeScope="" ma:versionID="be71c9b2c7756c271188b19e4296c5dc">
  <xsd:schema xmlns:xsd="http://www.w3.org/2001/XMLSchema" xmlns:xs="http://www.w3.org/2001/XMLSchema" xmlns:p="http://schemas.microsoft.com/office/2006/metadata/properties" xmlns:ns3="d384d21e-b5da-4d3d-bade-86479b3d287c" xmlns:ns4="db80338f-a97e-4fd2-91aa-fd263b931cd1" targetNamespace="http://schemas.microsoft.com/office/2006/metadata/properties" ma:root="true" ma:fieldsID="6658d95a2e4ca4b015c2afbbd4caee56" ns3:_="" ns4:_="">
    <xsd:import namespace="d384d21e-b5da-4d3d-bade-86479b3d287c"/>
    <xsd:import namespace="db80338f-a97e-4fd2-91aa-fd263b931c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4d21e-b5da-4d3d-bade-86479b3d28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0338f-a97e-4fd2-91aa-fd263b931c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384d21e-b5da-4d3d-bade-86479b3d287c" xsi:nil="true"/>
  </documentManagement>
</p:properties>
</file>

<file path=customXml/itemProps1.xml><?xml version="1.0" encoding="utf-8"?>
<ds:datastoreItem xmlns:ds="http://schemas.openxmlformats.org/officeDocument/2006/customXml" ds:itemID="{D588D85B-986E-42CE-BD22-051672617A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84d21e-b5da-4d3d-bade-86479b3d287c"/>
    <ds:schemaRef ds:uri="db80338f-a97e-4fd2-91aa-fd263b931c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EBB2B2-9D9C-4122-80E9-5E1095EA8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20EC73-F4CB-4EB1-961C-3567F057A38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db80338f-a97e-4fd2-91aa-fd263b931cd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384d21e-b5da-4d3d-bade-86479b3d287c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xtgeov1</Template>
  <TotalTime>1870</TotalTime>
  <Words>1102</Words>
  <Application>Microsoft Office PowerPoint</Application>
  <PresentationFormat>Widescreen</PresentationFormat>
  <Paragraphs>141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Facet</vt:lpstr>
      <vt:lpstr>PickX First Break Picker</vt:lpstr>
      <vt:lpstr>Preliminary comment</vt:lpstr>
      <vt:lpstr>Topics</vt:lpstr>
      <vt:lpstr>First let’s answer the question, How does PickX create picks?</vt:lpstr>
      <vt:lpstr>Example, South America PickX model trained on Permian Basin Data!!!</vt:lpstr>
      <vt:lpstr>Example</vt:lpstr>
      <vt:lpstr>Example, South America</vt:lpstr>
      <vt:lpstr>Example, Delaware basin</vt:lpstr>
      <vt:lpstr>Technology</vt:lpstr>
      <vt:lpstr>Technology, cont.</vt:lpstr>
      <vt:lpstr>Training</vt:lpstr>
      <vt:lpstr>Training a new model Just the workflow, no details…</vt:lpstr>
      <vt:lpstr>Training a new model (not a tutorial)</vt:lpstr>
      <vt:lpstr>Training a new model (not a tutorial)</vt:lpstr>
      <vt:lpstr>Training process for a single gather</vt:lpstr>
      <vt:lpstr>Training process – compute desired segmentation</vt:lpstr>
      <vt:lpstr>Training process – compute predicted segmentation</vt:lpstr>
      <vt:lpstr>Training process, back propagation</vt:lpstr>
      <vt:lpstr>Integration</vt:lpstr>
      <vt:lpstr>Integration with Phoenix</vt:lpstr>
      <vt:lpstr>Integration with Flatirons This application is launched from Flatirons++</vt:lpstr>
      <vt:lpstr>Case Study</vt:lpstr>
      <vt:lpstr>Case Study, PickX results User picks are blue, PickX are red</vt:lpstr>
      <vt:lpstr>Case Study, PickX results User picks are blue, PickX are red</vt:lpstr>
      <vt:lpstr>Case Study, results</vt:lpstr>
      <vt:lpstr>Case Study, pick error histograms Generated by the VNS tomographic inversion</vt:lpstr>
      <vt:lpstr>Case study, profile comparison</vt:lpstr>
      <vt:lpstr>Success rate and known issues</vt:lpstr>
      <vt:lpstr>Shingling User picks are blue, PickX are red</vt:lpstr>
      <vt:lpstr>Shingling User picks are blue, PickX are red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Duiker</dc:creator>
  <cp:lastModifiedBy>Matt Duiker</cp:lastModifiedBy>
  <cp:revision>21</cp:revision>
  <dcterms:created xsi:type="dcterms:W3CDTF">2025-08-31T21:21:54Z</dcterms:created>
  <dcterms:modified xsi:type="dcterms:W3CDTF">2025-11-17T12:14:56Z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0x010100A0AF6D0695DEE247A0782FB4B742A3A2</vt:lpwstr>
  </property>
</Properties>
</file>